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2012-09-30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2012-09-30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t>2012-09-30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D17FA3B-C404-4317-B0BC-953931111309}" type="datetimeFigureOut">
              <a:rPr lang="pl-PL" smtClean="0"/>
              <a:t>2012-09-30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D17FA3B-C404-4317-B0BC-953931111309}" type="datetimeFigureOut">
              <a:rPr lang="pl-PL" smtClean="0"/>
              <a:t>2012-09-30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D17FA3B-C404-4317-B0BC-953931111309}" type="datetimeFigureOut">
              <a:rPr lang="pl-PL" smtClean="0"/>
              <a:t>2012-09-30</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t>2012-09-30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2012-09-30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2012-09-30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2012-09-30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2012-09-30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7FA3B-C404-4317-B0BC-953931111309}" type="datetimeFigureOut">
              <a:rPr lang="pl-PL" smtClean="0"/>
              <a:t>2012-09-30</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4.jpeg"/><Relationship Id="rId7" Type="http://schemas.openxmlformats.org/officeDocument/2006/relationships/image" Target="../media/image2.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emf"/><Relationship Id="rId4" Type="http://schemas.openxmlformats.org/officeDocument/2006/relationships/oleObject" Target="../embeddings/oleObject1.bin"/><Relationship Id="rId9"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emf"/><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emf"/><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emf"/><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emf"/><Relationship Id="rId4"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e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emf"/><Relationship Id="rId4" Type="http://schemas.openxmlformats.org/officeDocument/2006/relationships/oleObject" Target="../embeddings/oleObject14.bin"/></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emf"/><Relationship Id="rId4" Type="http://schemas.openxmlformats.org/officeDocument/2006/relationships/oleObject" Target="../embeddings/oleObject15.bin"/></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emf"/><Relationship Id="rId4" Type="http://schemas.openxmlformats.org/officeDocument/2006/relationships/oleObject" Target="../embeddings/oleObject16.bin"/></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emf"/><Relationship Id="rId4" Type="http://schemas.openxmlformats.org/officeDocument/2006/relationships/oleObject" Target="../embeddings/oleObject17.bin"/></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emf"/><Relationship Id="rId4" Type="http://schemas.openxmlformats.org/officeDocument/2006/relationships/oleObject" Target="../embeddings/oleObject18.bin"/></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2.emf"/><Relationship Id="rId4" Type="http://schemas.openxmlformats.org/officeDocument/2006/relationships/oleObject" Target="../embeddings/oleObject19.bin"/></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2.emf"/><Relationship Id="rId4" Type="http://schemas.openxmlformats.org/officeDocument/2006/relationships/oleObject" Target="../embeddings/oleObject20.bin"/></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2.emf"/><Relationship Id="rId4" Type="http://schemas.openxmlformats.org/officeDocument/2006/relationships/oleObject" Target="../embeddings/oleObject2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5"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6" name="Object 2"/>
          <p:cNvGraphicFramePr>
            <a:graphicFrameLocks noChangeAspect="1"/>
          </p:cNvGraphicFramePr>
          <p:nvPr/>
        </p:nvGraphicFramePr>
        <p:xfrm>
          <a:off x="5738813" y="1844675"/>
          <a:ext cx="3405187" cy="3632200"/>
        </p:xfrm>
        <a:graphic>
          <a:graphicData uri="http://schemas.openxmlformats.org/presentationml/2006/ole">
            <mc:AlternateContent xmlns:mc="http://schemas.openxmlformats.org/markup-compatibility/2006">
              <mc:Choice xmlns:v="urn:schemas-microsoft-com:vml" Requires="v">
                <p:oleObj spid="_x0000_s1029" name="CorelDRAW" r:id="rId4" imgW="3218040" imgH="3218040" progId="">
                  <p:embed/>
                </p:oleObj>
              </mc:Choice>
              <mc:Fallback>
                <p:oleObj name="CorelDRAW" r:id="rId4" imgW="3218040" imgH="32180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8813" y="1844675"/>
                        <a:ext cx="3405187" cy="363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3" name="Text Box 8"/>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1027" name="Object 3"/>
          <p:cNvGraphicFramePr>
            <a:graphicFrameLocks noGrp="1" noChangeAspect="1"/>
          </p:cNvGraphicFramePr>
          <p:nvPr>
            <p:ph type="ctrTitle"/>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030" name="CorelDRAW" r:id="rId6" imgW="4834080" imgH="174960" progId="">
                  <p:embed/>
                </p:oleObj>
              </mc:Choice>
              <mc:Fallback>
                <p:oleObj name="CorelDRAW" r:id="rId6" imgW="4834080" imgH="174960" progId="">
                  <p:embed/>
                  <p:pic>
                    <p:nvPicPr>
                      <p:cNvPr id="0" name=""/>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p:spPr>
                  </p:pic>
                </p:oleObj>
              </mc:Fallback>
            </mc:AlternateContent>
          </a:graphicData>
        </a:graphic>
      </p:graphicFrame>
      <p:graphicFrame>
        <p:nvGraphicFramePr>
          <p:cNvPr id="1031" name="Object 7"/>
          <p:cNvGraphicFramePr>
            <a:graphicFrameLocks noChangeAspect="1"/>
          </p:cNvGraphicFramePr>
          <p:nvPr/>
        </p:nvGraphicFramePr>
        <p:xfrm>
          <a:off x="6877050" y="333375"/>
          <a:ext cx="1800225" cy="642938"/>
        </p:xfrm>
        <a:graphic>
          <a:graphicData uri="http://schemas.openxmlformats.org/presentationml/2006/ole">
            <mc:AlternateContent xmlns:mc="http://schemas.openxmlformats.org/markup-compatibility/2006">
              <mc:Choice xmlns:v="urn:schemas-microsoft-com:vml" Requires="v">
                <p:oleObj spid="_x0000_s1031" name="CorelDRAW" r:id="rId8" imgW="1440360" imgH="482760" progId="">
                  <p:embed/>
                </p:oleObj>
              </mc:Choice>
              <mc:Fallback>
                <p:oleObj name="CorelDRAW" r:id="rId8" imgW="1440360" imgH="48276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7050" y="333375"/>
                        <a:ext cx="1800225"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4" name="Text Box 11"/>
          <p:cNvSpPr txBox="1">
            <a:spLocks noChangeArrowheads="1"/>
          </p:cNvSpPr>
          <p:nvPr/>
        </p:nvSpPr>
        <p:spPr bwMode="auto">
          <a:xfrm>
            <a:off x="879475" y="1719263"/>
            <a:ext cx="52800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pl-PL" sz="2400" b="1"/>
              <a:t>Aspekty psychologiczne padaczki. </a:t>
            </a:r>
          </a:p>
          <a:p>
            <a:r>
              <a:rPr lang="pl-PL" sz="2400" b="1"/>
              <a:t>Wpływ choroby i leczenia </a:t>
            </a:r>
          </a:p>
          <a:p>
            <a:r>
              <a:rPr lang="pl-PL" sz="2400" b="1"/>
              <a:t>na stan psychiczny dziecka</a:t>
            </a:r>
          </a:p>
        </p:txBody>
      </p:sp>
    </p:spTree>
    <p:extLst>
      <p:ext uri="{BB962C8B-B14F-4D97-AF65-F5344CB8AC3E}">
        <p14:creationId xmlns:p14="http://schemas.microsoft.com/office/powerpoint/2010/main" val="8075627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79388" y="274638"/>
            <a:ext cx="8713787" cy="1143000"/>
          </a:xfrm>
        </p:spPr>
        <p:txBody>
          <a:bodyPr>
            <a:normAutofit fontScale="90000"/>
          </a:bodyPr>
          <a:lstStyle/>
          <a:p>
            <a:pPr eaLnBrk="1" hangingPunct="1"/>
            <a:r>
              <a:rPr lang="pl-PL" sz="3600" dirty="0" smtClean="0"/>
              <a:t>Zaburzenia sfery psychicznej u dzieci </a:t>
            </a:r>
            <a:r>
              <a:rPr lang="pl-PL" sz="3600" dirty="0" smtClean="0">
                <a:latin typeface="Arial" charset="0"/>
              </a:rPr>
              <a:t/>
            </a:r>
            <a:br>
              <a:rPr lang="pl-PL" sz="3600" dirty="0" smtClean="0">
                <a:latin typeface="Arial" charset="0"/>
              </a:rPr>
            </a:br>
            <a:r>
              <a:rPr lang="pl-PL" sz="3600" dirty="0" smtClean="0"/>
              <a:t>z padaczką</a:t>
            </a:r>
          </a:p>
        </p:txBody>
      </p:sp>
      <p:sp>
        <p:nvSpPr>
          <p:cNvPr id="6148" name="Rectangle 3"/>
          <p:cNvSpPr>
            <a:spLocks noGrp="1" noChangeArrowheads="1"/>
          </p:cNvSpPr>
          <p:nvPr>
            <p:ph type="body" idx="1"/>
          </p:nvPr>
        </p:nvSpPr>
        <p:spPr>
          <a:xfrm>
            <a:off x="457200" y="1600200"/>
            <a:ext cx="8229600" cy="3700463"/>
          </a:xfrm>
        </p:spPr>
        <p:txBody>
          <a:bodyPr/>
          <a:lstStyle/>
          <a:p>
            <a:pPr eaLnBrk="1" hangingPunct="1">
              <a:lnSpc>
                <a:spcPct val="80000"/>
              </a:lnSpc>
            </a:pPr>
            <a:r>
              <a:rPr lang="pl-PL" sz="2400" smtClean="0"/>
              <a:t>Zaburzenia funkcji poznawczych</a:t>
            </a:r>
          </a:p>
          <a:p>
            <a:pPr lvl="1" eaLnBrk="1" hangingPunct="1">
              <a:lnSpc>
                <a:spcPct val="80000"/>
              </a:lnSpc>
            </a:pPr>
            <a:r>
              <a:rPr lang="pl-PL" sz="2000" smtClean="0"/>
              <a:t>zaburzenia o charakterze globalnym (upośledzenie umysłowe) dotycz</a:t>
            </a:r>
            <a:r>
              <a:rPr lang="pl-PL" sz="2000" smtClean="0">
                <a:latin typeface="Arial" charset="0"/>
              </a:rPr>
              <a:t>ą</a:t>
            </a:r>
            <a:r>
              <a:rPr lang="pl-PL" sz="2000" smtClean="0"/>
              <a:t> 20-30 % dzieci z padaczką</a:t>
            </a:r>
          </a:p>
          <a:p>
            <a:pPr lvl="1" eaLnBrk="1" hangingPunct="1">
              <a:lnSpc>
                <a:spcPct val="80000"/>
              </a:lnSpc>
            </a:pPr>
            <a:r>
              <a:rPr lang="pl-PL" sz="2000" smtClean="0"/>
              <a:t> wybiórcze dysfunkcje poznawcze (deficyty uwagi, pamięci, wydłużony czas reakcji i spowolnienie procesów informacyjnych, zaburzenia koordynacji wzrokowo-ruchowe</a:t>
            </a:r>
            <a:r>
              <a:rPr lang="pl-PL" sz="2000" smtClean="0">
                <a:latin typeface="Arial" charset="0"/>
              </a:rPr>
              <a:t>j,</a:t>
            </a:r>
            <a:r>
              <a:rPr lang="pl-PL" sz="2000" smtClean="0"/>
              <a:t> dotycz</a:t>
            </a:r>
            <a:r>
              <a:rPr lang="pl-PL" sz="2000" smtClean="0">
                <a:latin typeface="Arial" charset="0"/>
              </a:rPr>
              <a:t>ą</a:t>
            </a:r>
            <a:r>
              <a:rPr lang="pl-PL" sz="2000" smtClean="0"/>
              <a:t> około 30 % dzieci z padaczką</a:t>
            </a:r>
          </a:p>
          <a:p>
            <a:pPr eaLnBrk="1" hangingPunct="1">
              <a:lnSpc>
                <a:spcPct val="80000"/>
              </a:lnSpc>
            </a:pPr>
            <a:r>
              <a:rPr lang="pl-PL" sz="2400" smtClean="0"/>
              <a:t>Zaburzenia emocjonalne (dotyczą około 20-50 % dzieci)</a:t>
            </a:r>
          </a:p>
          <a:p>
            <a:pPr lvl="1" eaLnBrk="1" hangingPunct="1">
              <a:lnSpc>
                <a:spcPct val="80000"/>
              </a:lnSpc>
            </a:pPr>
            <a:r>
              <a:rPr lang="pl-PL" sz="2000" smtClean="0"/>
              <a:t> pierwotne – związane z dysfunkcją mózgu lub jako skutek leczenia farmakologicznego, </a:t>
            </a:r>
          </a:p>
          <a:p>
            <a:pPr lvl="1" eaLnBrk="1" hangingPunct="1">
              <a:lnSpc>
                <a:spcPct val="80000"/>
              </a:lnSpc>
            </a:pPr>
            <a:r>
              <a:rPr lang="pl-PL" sz="2000" smtClean="0"/>
              <a:t> wtórne – jako skutek nieprawidłowych oddziaływań środowiskowych (rodziców, rówieśników, nauczycieli). </a:t>
            </a:r>
          </a:p>
        </p:txBody>
      </p:sp>
      <p:pic>
        <p:nvPicPr>
          <p:cNvPr id="6149"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6146" name="Object 2"/>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2051"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85467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Rectangle 2"/>
          <p:cNvSpPr>
            <a:spLocks noGrp="1" noChangeArrowheads="1"/>
          </p:cNvSpPr>
          <p:nvPr>
            <p:ph type="title" idx="4294967295"/>
          </p:nvPr>
        </p:nvSpPr>
        <p:spPr>
          <a:xfrm>
            <a:off x="179388" y="274638"/>
            <a:ext cx="8713787" cy="1143000"/>
          </a:xfrm>
        </p:spPr>
        <p:txBody>
          <a:bodyPr>
            <a:normAutofit fontScale="90000"/>
          </a:bodyPr>
          <a:lstStyle/>
          <a:p>
            <a:pPr eaLnBrk="1" hangingPunct="1"/>
            <a:r>
              <a:rPr lang="pl-PL" sz="3600" dirty="0" smtClean="0"/>
              <a:t>Czynniki wpływające na zaburzenia psychiczne obserwowane w padaczce </a:t>
            </a:r>
          </a:p>
        </p:txBody>
      </p:sp>
      <p:sp>
        <p:nvSpPr>
          <p:cNvPr id="40968" name="Rectangle 3"/>
          <p:cNvSpPr>
            <a:spLocks noGrp="1" noChangeArrowheads="1"/>
          </p:cNvSpPr>
          <p:nvPr>
            <p:ph type="body" idx="4294967295"/>
          </p:nvPr>
        </p:nvSpPr>
        <p:spPr>
          <a:xfrm>
            <a:off x="457200" y="1844675"/>
            <a:ext cx="8229600" cy="3433763"/>
          </a:xfrm>
        </p:spPr>
        <p:txBody>
          <a:bodyPr/>
          <a:lstStyle/>
          <a:p>
            <a:pPr eaLnBrk="1" hangingPunct="1"/>
            <a:r>
              <a:rPr lang="pl-PL" sz="2400" smtClean="0"/>
              <a:t>pierwotne zmiany w tkance mózgowej, które powodują napady padaczkowe</a:t>
            </a:r>
          </a:p>
          <a:p>
            <a:pPr eaLnBrk="1" hangingPunct="1"/>
            <a:r>
              <a:rPr lang="pl-PL" sz="2400" smtClean="0"/>
              <a:t>następstwa samych napadów padaczkowych </a:t>
            </a:r>
            <a:r>
              <a:rPr lang="pl-PL" sz="2400" i="1" smtClean="0"/>
              <a:t>(niedotlenienie i obrzęk mózgu w czasie napadu prowadzące do wtórnych uszkodzeń mózgu)</a:t>
            </a:r>
          </a:p>
          <a:p>
            <a:pPr eaLnBrk="1" hangingPunct="1"/>
            <a:r>
              <a:rPr lang="pl-PL" sz="2400" smtClean="0"/>
              <a:t>działanie środków farmakologicznych</a:t>
            </a:r>
          </a:p>
          <a:p>
            <a:pPr eaLnBrk="1" hangingPunct="1"/>
            <a:r>
              <a:rPr lang="pl-PL" sz="2400" smtClean="0"/>
              <a:t> czynniki środowiskowe</a:t>
            </a:r>
          </a:p>
        </p:txBody>
      </p:sp>
      <p:pic>
        <p:nvPicPr>
          <p:cNvPr id="40969"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40966"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3075"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52629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5" name="Rectangle 2"/>
          <p:cNvSpPr>
            <a:spLocks noGrp="1" noChangeArrowheads="1"/>
          </p:cNvSpPr>
          <p:nvPr>
            <p:ph type="title" idx="4294967295"/>
          </p:nvPr>
        </p:nvSpPr>
        <p:spPr>
          <a:xfrm>
            <a:off x="179388" y="274638"/>
            <a:ext cx="8713787" cy="1143000"/>
          </a:xfrm>
        </p:spPr>
        <p:txBody>
          <a:bodyPr>
            <a:normAutofit fontScale="90000"/>
          </a:bodyPr>
          <a:lstStyle/>
          <a:p>
            <a:pPr eaLnBrk="1" hangingPunct="1"/>
            <a:r>
              <a:rPr lang="pl-PL" sz="3600" smtClean="0"/>
              <a:t>Parcjalne, wybiórcze deficyty obserwowane w padaczce dziecięcej: </a:t>
            </a:r>
          </a:p>
        </p:txBody>
      </p:sp>
      <p:sp>
        <p:nvSpPr>
          <p:cNvPr id="43016" name="Rectangle 3"/>
          <p:cNvSpPr>
            <a:spLocks noGrp="1" noChangeArrowheads="1"/>
          </p:cNvSpPr>
          <p:nvPr>
            <p:ph type="body" idx="4294967295"/>
          </p:nvPr>
        </p:nvSpPr>
        <p:spPr>
          <a:xfrm>
            <a:off x="457200" y="1600200"/>
            <a:ext cx="8229600" cy="3700463"/>
          </a:xfrm>
        </p:spPr>
        <p:txBody>
          <a:bodyPr/>
          <a:lstStyle/>
          <a:p>
            <a:pPr eaLnBrk="1" hangingPunct="1">
              <a:lnSpc>
                <a:spcPct val="90000"/>
              </a:lnSpc>
            </a:pPr>
            <a:r>
              <a:rPr lang="pl-PL" sz="2400" smtClean="0"/>
              <a:t>zaburzenia percepcji słuchowej (60%) i wzrokowej (50%),</a:t>
            </a:r>
          </a:p>
          <a:p>
            <a:pPr eaLnBrk="1" hangingPunct="1">
              <a:lnSpc>
                <a:spcPct val="90000"/>
              </a:lnSpc>
            </a:pPr>
            <a:r>
              <a:rPr lang="pl-PL" sz="2400" smtClean="0"/>
              <a:t>zaburzenia sprawności motorycznej, obniżenie sprawności manualnej, zaburzenia koordynacji ruchowej, </a:t>
            </a:r>
          </a:p>
          <a:p>
            <a:pPr eaLnBrk="1" hangingPunct="1">
              <a:lnSpc>
                <a:spcPct val="90000"/>
              </a:lnSpc>
            </a:pPr>
            <a:r>
              <a:rPr lang="pl-PL" sz="2400" smtClean="0"/>
              <a:t>zaburzenia lateralizacji i orientacji przestrzennej</a:t>
            </a:r>
          </a:p>
          <a:p>
            <a:pPr eaLnBrk="1" hangingPunct="1">
              <a:lnSpc>
                <a:spcPct val="90000"/>
              </a:lnSpc>
            </a:pPr>
            <a:r>
              <a:rPr lang="pl-PL" sz="2400" smtClean="0"/>
              <a:t>wzmożona rozpraszalność uwagi, </a:t>
            </a:r>
          </a:p>
          <a:p>
            <a:pPr eaLnBrk="1" hangingPunct="1">
              <a:lnSpc>
                <a:spcPct val="90000"/>
              </a:lnSpc>
            </a:pPr>
            <a:r>
              <a:rPr lang="pl-PL" sz="2400" smtClean="0"/>
              <a:t>obniżone możliwości zapamiętywania i uczenia się,</a:t>
            </a:r>
          </a:p>
          <a:p>
            <a:pPr eaLnBrk="1" hangingPunct="1">
              <a:lnSpc>
                <a:spcPct val="90000"/>
              </a:lnSpc>
            </a:pPr>
            <a:r>
              <a:rPr lang="pl-PL" sz="2400" smtClean="0"/>
              <a:t>zaburzenia mowy (afazja czuciowa) i deficyty werbalne  </a:t>
            </a:r>
          </a:p>
          <a:p>
            <a:pPr eaLnBrk="1" hangingPunct="1">
              <a:lnSpc>
                <a:spcPct val="90000"/>
              </a:lnSpc>
            </a:pPr>
            <a:r>
              <a:rPr lang="pl-PL" sz="2400" smtClean="0"/>
              <a:t>nadmierna pobudliwość psychoruchowa (wzmożona aktywność ruchowa, deficyty uwagi)</a:t>
            </a:r>
          </a:p>
        </p:txBody>
      </p:sp>
      <p:pic>
        <p:nvPicPr>
          <p:cNvPr id="43017"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8"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43014"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4099"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637117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Rectangle 3"/>
          <p:cNvSpPr>
            <a:spLocks noGrp="1" noChangeArrowheads="1"/>
          </p:cNvSpPr>
          <p:nvPr>
            <p:ph type="body" idx="4294967295"/>
          </p:nvPr>
        </p:nvSpPr>
        <p:spPr>
          <a:xfrm>
            <a:off x="457200" y="1600200"/>
            <a:ext cx="8229600" cy="3700463"/>
          </a:xfrm>
        </p:spPr>
        <p:txBody>
          <a:bodyPr/>
          <a:lstStyle/>
          <a:p>
            <a:pPr marL="0" indent="0" eaLnBrk="1" hangingPunct="1">
              <a:buNone/>
            </a:pPr>
            <a:r>
              <a:rPr lang="pl-PL" dirty="0" smtClean="0"/>
              <a:t>Fragmentaryczne, parcjalne deficyty w zakresie funkcji poznawczych i ruchowych, wybiórcze opóźnienie rozwoju poszczególnych funkcji – są częstym źródłem trudności w nauce szkolnej i dodatkowym obciążeniem psychicznym dla dziecka</a:t>
            </a:r>
            <a:r>
              <a:rPr lang="pl-PL" dirty="0" smtClean="0">
                <a:latin typeface="Arial" charset="0"/>
              </a:rPr>
              <a:t>.</a:t>
            </a:r>
          </a:p>
        </p:txBody>
      </p:sp>
      <p:pic>
        <p:nvPicPr>
          <p:cNvPr id="44041"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2"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44038"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5123"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93275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Rectangle 2"/>
          <p:cNvSpPr>
            <a:spLocks noGrp="1" noChangeArrowheads="1"/>
          </p:cNvSpPr>
          <p:nvPr>
            <p:ph type="title" idx="4294967295"/>
          </p:nvPr>
        </p:nvSpPr>
        <p:spPr>
          <a:xfrm>
            <a:off x="71438" y="274638"/>
            <a:ext cx="8964612" cy="1143000"/>
          </a:xfrm>
        </p:spPr>
        <p:txBody>
          <a:bodyPr>
            <a:normAutofit fontScale="90000"/>
          </a:bodyPr>
          <a:lstStyle/>
          <a:p>
            <a:pPr eaLnBrk="1" hangingPunct="1"/>
            <a:r>
              <a:rPr lang="pl-PL" sz="3600" smtClean="0"/>
              <a:t>Dziecięcy zespół psychoruchowy związany z wczesnymi uszkodzeniami mózgu</a:t>
            </a:r>
          </a:p>
        </p:txBody>
      </p:sp>
      <p:sp>
        <p:nvSpPr>
          <p:cNvPr id="45064" name="Rectangle 3"/>
          <p:cNvSpPr>
            <a:spLocks noGrp="1" noChangeArrowheads="1"/>
          </p:cNvSpPr>
          <p:nvPr>
            <p:ph type="body" idx="4294967295"/>
          </p:nvPr>
        </p:nvSpPr>
        <p:spPr>
          <a:xfrm>
            <a:off x="457200" y="2205038"/>
            <a:ext cx="8229600" cy="3095625"/>
          </a:xfrm>
        </p:spPr>
        <p:txBody>
          <a:bodyPr/>
          <a:lstStyle/>
          <a:p>
            <a:pPr eaLnBrk="1" hangingPunct="1"/>
            <a:r>
              <a:rPr lang="pl-PL" sz="2800" dirty="0" smtClean="0"/>
              <a:t>niedostateczna kontrola sfery emocjonalno-popędowej (impulsywność, niepokój, drażliwość agresja, bądź bierność, lękliwość, wycofywanie się) </a:t>
            </a:r>
          </a:p>
          <a:p>
            <a:pPr eaLnBrk="1" hangingPunct="1"/>
            <a:r>
              <a:rPr lang="pl-PL" sz="2800" dirty="0" smtClean="0"/>
              <a:t>trudności w skupieniu uwagi </a:t>
            </a:r>
          </a:p>
          <a:p>
            <a:pPr eaLnBrk="1" hangingPunct="1"/>
            <a:r>
              <a:rPr lang="pl-PL" sz="2800" dirty="0" smtClean="0"/>
              <a:t>fragmentaryczne deficyty, opóźniony rozwój mowy </a:t>
            </a:r>
          </a:p>
        </p:txBody>
      </p:sp>
      <p:pic>
        <p:nvPicPr>
          <p:cNvPr id="45065"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6"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45062"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6147"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65354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5" name="Rectangle 2"/>
          <p:cNvSpPr>
            <a:spLocks noGrp="1" noChangeArrowheads="1"/>
          </p:cNvSpPr>
          <p:nvPr>
            <p:ph type="title" idx="4294967295"/>
          </p:nvPr>
        </p:nvSpPr>
        <p:spPr>
          <a:xfrm>
            <a:off x="179388" y="274638"/>
            <a:ext cx="8713787" cy="1143000"/>
          </a:xfrm>
        </p:spPr>
        <p:txBody>
          <a:bodyPr>
            <a:normAutofit fontScale="90000"/>
          </a:bodyPr>
          <a:lstStyle/>
          <a:p>
            <a:pPr eaLnBrk="1" hangingPunct="1"/>
            <a:r>
              <a:rPr lang="pl-PL" sz="3600" dirty="0" smtClean="0"/>
              <a:t>Zaburzenia sfery emocjonalnej (dotyczą od 20 do 50% dzieci z padaczką) </a:t>
            </a:r>
          </a:p>
        </p:txBody>
      </p:sp>
      <p:sp>
        <p:nvSpPr>
          <p:cNvPr id="48136" name="Rectangle 3"/>
          <p:cNvSpPr>
            <a:spLocks noGrp="1" noChangeArrowheads="1"/>
          </p:cNvSpPr>
          <p:nvPr>
            <p:ph type="body" idx="4294967295"/>
          </p:nvPr>
        </p:nvSpPr>
        <p:spPr>
          <a:xfrm>
            <a:off x="457200" y="2133600"/>
            <a:ext cx="8229600" cy="3167063"/>
          </a:xfrm>
        </p:spPr>
        <p:txBody>
          <a:bodyPr/>
          <a:lstStyle/>
          <a:p>
            <a:pPr eaLnBrk="1" hangingPunct="1"/>
            <a:r>
              <a:rPr lang="pl-PL" sz="2800" dirty="0" smtClean="0"/>
              <a:t>pierwotne – związane z dysfunkcją ośrodkowego układu nerwowego (np. padaczka skroniowa, reakcje eksplozywne)</a:t>
            </a:r>
          </a:p>
          <a:p>
            <a:pPr eaLnBrk="1" hangingPunct="1"/>
            <a:r>
              <a:rPr lang="pl-PL" sz="2800" dirty="0" smtClean="0"/>
              <a:t>wtórn</a:t>
            </a:r>
            <a:r>
              <a:rPr lang="pl-PL" sz="2800" dirty="0" smtClean="0">
                <a:latin typeface="+mj-lt"/>
              </a:rPr>
              <a:t>e</a:t>
            </a:r>
            <a:r>
              <a:rPr lang="pl-PL" sz="2800" dirty="0" smtClean="0"/>
              <a:t>, reakcja psychologiczna - związana z nieprawidłowymi reakcjami środowiskowymi </a:t>
            </a:r>
          </a:p>
        </p:txBody>
      </p:sp>
      <p:pic>
        <p:nvPicPr>
          <p:cNvPr id="48137"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8"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48134"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7171"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67361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9" name="Rectangle 2"/>
          <p:cNvSpPr>
            <a:spLocks noGrp="1" noChangeArrowheads="1"/>
          </p:cNvSpPr>
          <p:nvPr>
            <p:ph type="title" idx="4294967295"/>
          </p:nvPr>
        </p:nvSpPr>
        <p:spPr>
          <a:xfrm>
            <a:off x="179388" y="115888"/>
            <a:ext cx="8713787" cy="1143000"/>
          </a:xfrm>
        </p:spPr>
        <p:txBody>
          <a:bodyPr>
            <a:normAutofit fontScale="90000"/>
          </a:bodyPr>
          <a:lstStyle/>
          <a:p>
            <a:pPr eaLnBrk="1" hangingPunct="1"/>
            <a:r>
              <a:rPr lang="pl-PL" smtClean="0"/>
              <a:t>Czy istnieje osobowość epileptoidalna?</a:t>
            </a:r>
          </a:p>
        </p:txBody>
      </p:sp>
      <p:sp>
        <p:nvSpPr>
          <p:cNvPr id="49160" name="Rectangle 3"/>
          <p:cNvSpPr>
            <a:spLocks noGrp="1" noChangeArrowheads="1"/>
          </p:cNvSpPr>
          <p:nvPr>
            <p:ph type="body" idx="4294967295"/>
          </p:nvPr>
        </p:nvSpPr>
        <p:spPr>
          <a:xfrm>
            <a:off x="250825" y="1341438"/>
            <a:ext cx="8642350" cy="3959225"/>
          </a:xfrm>
        </p:spPr>
        <p:txBody>
          <a:bodyPr/>
          <a:lstStyle/>
          <a:p>
            <a:pPr eaLnBrk="1" hangingPunct="1">
              <a:lnSpc>
                <a:spcPct val="150000"/>
              </a:lnSpc>
              <a:buFont typeface="Arial" charset="0"/>
              <a:buNone/>
            </a:pPr>
            <a:r>
              <a:rPr lang="pl-PL" sz="2400" dirty="0" smtClean="0">
                <a:latin typeface="Arial" charset="0"/>
              </a:rPr>
              <a:t> „</a:t>
            </a:r>
            <a:r>
              <a:rPr lang="pl-PL" sz="1800" dirty="0" smtClean="0"/>
              <a:t>Dzieci chore na padaczkę są nieufne, podejrzliwe, wymagające, ordynarne. Dzieci te są złośliwe, pamiętliwe, często mściwe. Jednocześnie potrafią dobrze ocenić sytuację; ordynarne, kłótliwe wobec młodszych, słabszych dzieci, wobec silniejszych od siebie są ustępliwe i poddające się. Dążą do pokazania się w lepszym świetle. Troskliwie odnoszą się do własnego zdrowia. Nastrój ich jest chwiejny, zazwyczaj nieco pochmurny, niezadowolone, chwilami stają się kapryśne, ponure, smutne, źle śpią. Niechętnie włączają się do pracy, źle rozumują, łatwo się męczą. Zainteresowania intelektualne tych dzieci są słabe, możliwości ograniczone, myślenie zwolnione, pamięć głównie mechaniczna, gorsza.”</a:t>
            </a:r>
          </a:p>
        </p:txBody>
      </p:sp>
      <p:pic>
        <p:nvPicPr>
          <p:cNvPr id="49161"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49158"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8195"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3350693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Rectangle 2"/>
          <p:cNvSpPr>
            <a:spLocks noGrp="1" noChangeArrowheads="1"/>
          </p:cNvSpPr>
          <p:nvPr>
            <p:ph type="title" idx="4294967295"/>
          </p:nvPr>
        </p:nvSpPr>
        <p:spPr>
          <a:xfrm>
            <a:off x="179388" y="115888"/>
            <a:ext cx="8713787" cy="1143000"/>
          </a:xfrm>
        </p:spPr>
        <p:txBody>
          <a:bodyPr/>
          <a:lstStyle/>
          <a:p>
            <a:pPr eaLnBrk="1" hangingPunct="1"/>
            <a:r>
              <a:rPr lang="pl-PL" smtClean="0"/>
              <a:t>Cechy charakteropatii padaczkowej</a:t>
            </a:r>
          </a:p>
        </p:txBody>
      </p:sp>
      <p:sp>
        <p:nvSpPr>
          <p:cNvPr id="50184" name="Rectangle 3"/>
          <p:cNvSpPr>
            <a:spLocks noGrp="1" noChangeArrowheads="1"/>
          </p:cNvSpPr>
          <p:nvPr>
            <p:ph type="body" idx="4294967295"/>
          </p:nvPr>
        </p:nvSpPr>
        <p:spPr>
          <a:xfrm>
            <a:off x="457200" y="1600200"/>
            <a:ext cx="8229600" cy="3700463"/>
          </a:xfrm>
        </p:spPr>
        <p:txBody>
          <a:bodyPr/>
          <a:lstStyle/>
          <a:p>
            <a:pPr eaLnBrk="1" hangingPunct="1"/>
            <a:r>
              <a:rPr lang="pl-PL" sz="2800" smtClean="0"/>
              <a:t>zaleganie myśli i emocji, </a:t>
            </a:r>
          </a:p>
          <a:p>
            <a:pPr eaLnBrk="1" hangingPunct="1"/>
            <a:r>
              <a:rPr lang="pl-PL" sz="2800" smtClean="0"/>
              <a:t>nadmierna drobiazgowość w mówieniu i działaniu, </a:t>
            </a:r>
          </a:p>
          <a:p>
            <a:pPr eaLnBrk="1" hangingPunct="1"/>
            <a:r>
              <a:rPr lang="pl-PL" sz="2800" smtClean="0"/>
              <a:t>„lepkość” polegająca na trudnościach zmiany sposobu myślenia, tematu rozmowy, </a:t>
            </a:r>
          </a:p>
          <a:p>
            <a:pPr eaLnBrk="1" hangingPunct="1"/>
            <a:r>
              <a:rPr lang="pl-PL" sz="2800" smtClean="0"/>
              <a:t>stany dysforii: złe samopoczucie, niezadowolenie, wybuchy gniewu (często zmniejszające się po napadzie)</a:t>
            </a:r>
          </a:p>
        </p:txBody>
      </p:sp>
      <p:pic>
        <p:nvPicPr>
          <p:cNvPr id="50185"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0182"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9219"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861050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2"/>
          <p:cNvSpPr>
            <a:spLocks noGrp="1" noChangeArrowheads="1"/>
          </p:cNvSpPr>
          <p:nvPr>
            <p:ph type="title" idx="4294967295"/>
          </p:nvPr>
        </p:nvSpPr>
        <p:spPr>
          <a:xfrm>
            <a:off x="179388" y="115888"/>
            <a:ext cx="8713787" cy="1143000"/>
          </a:xfrm>
        </p:spPr>
        <p:txBody>
          <a:bodyPr>
            <a:normAutofit fontScale="90000"/>
          </a:bodyPr>
          <a:lstStyle/>
          <a:p>
            <a:pPr eaLnBrk="1" hangingPunct="1"/>
            <a:r>
              <a:rPr lang="pl-PL" sz="3600" smtClean="0"/>
              <a:t>Zaburzenia emocjonalne obserwowane u dzieci z padaczką</a:t>
            </a:r>
          </a:p>
        </p:txBody>
      </p:sp>
      <p:sp>
        <p:nvSpPr>
          <p:cNvPr id="51208" name="Rectangle 3"/>
          <p:cNvSpPr>
            <a:spLocks noGrp="1" noChangeArrowheads="1"/>
          </p:cNvSpPr>
          <p:nvPr>
            <p:ph type="body" idx="4294967295"/>
          </p:nvPr>
        </p:nvSpPr>
        <p:spPr>
          <a:xfrm>
            <a:off x="2051050" y="1600200"/>
            <a:ext cx="6635750" cy="3700463"/>
          </a:xfrm>
        </p:spPr>
        <p:txBody>
          <a:bodyPr/>
          <a:lstStyle/>
          <a:p>
            <a:pPr eaLnBrk="1" hangingPunct="1">
              <a:lnSpc>
                <a:spcPct val="80000"/>
              </a:lnSpc>
            </a:pPr>
            <a:r>
              <a:rPr lang="pl-PL" sz="2800" dirty="0" smtClean="0"/>
              <a:t>lęk</a:t>
            </a:r>
          </a:p>
          <a:p>
            <a:pPr eaLnBrk="1" hangingPunct="1">
              <a:lnSpc>
                <a:spcPct val="80000"/>
              </a:lnSpc>
            </a:pPr>
            <a:r>
              <a:rPr lang="pl-PL" sz="2800" dirty="0" smtClean="0"/>
              <a:t>strach</a:t>
            </a:r>
          </a:p>
          <a:p>
            <a:pPr eaLnBrk="1" hangingPunct="1">
              <a:lnSpc>
                <a:spcPct val="80000"/>
              </a:lnSpc>
            </a:pPr>
            <a:r>
              <a:rPr lang="pl-PL" sz="2800" dirty="0" smtClean="0"/>
              <a:t>agresja</a:t>
            </a:r>
          </a:p>
          <a:p>
            <a:pPr eaLnBrk="1" hangingPunct="1">
              <a:lnSpc>
                <a:spcPct val="80000"/>
              </a:lnSpc>
            </a:pPr>
            <a:r>
              <a:rPr lang="pl-PL" sz="2800" dirty="0" smtClean="0"/>
              <a:t>złość, gniew</a:t>
            </a:r>
            <a:endParaRPr lang="pl-PL" sz="2800" dirty="0" smtClean="0">
              <a:latin typeface="Arial" charset="0"/>
            </a:endParaRPr>
          </a:p>
          <a:p>
            <a:pPr eaLnBrk="1" hangingPunct="1">
              <a:lnSpc>
                <a:spcPct val="80000"/>
              </a:lnSpc>
            </a:pPr>
            <a:r>
              <a:rPr lang="pl-PL" sz="2800" dirty="0" smtClean="0"/>
              <a:t>wstyd </a:t>
            </a:r>
          </a:p>
          <a:p>
            <a:pPr eaLnBrk="1" hangingPunct="1">
              <a:lnSpc>
                <a:spcPct val="80000"/>
              </a:lnSpc>
            </a:pPr>
            <a:r>
              <a:rPr lang="pl-PL" sz="2800" dirty="0" smtClean="0"/>
              <a:t>poczucie odrzucenia </a:t>
            </a:r>
          </a:p>
          <a:p>
            <a:pPr eaLnBrk="1" hangingPunct="1">
              <a:lnSpc>
                <a:spcPct val="80000"/>
              </a:lnSpc>
            </a:pPr>
            <a:r>
              <a:rPr lang="pl-PL" sz="2800" dirty="0" smtClean="0"/>
              <a:t>poczucie braku kontroli </a:t>
            </a:r>
          </a:p>
          <a:p>
            <a:pPr eaLnBrk="1" hangingPunct="1">
              <a:lnSpc>
                <a:spcPct val="80000"/>
              </a:lnSpc>
            </a:pPr>
            <a:r>
              <a:rPr lang="pl-PL" sz="2800" dirty="0" smtClean="0"/>
              <a:t>przygnębienie</a:t>
            </a:r>
          </a:p>
        </p:txBody>
      </p:sp>
      <p:pic>
        <p:nvPicPr>
          <p:cNvPr id="51209"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0"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1206"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0243"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98488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Rectangle 2"/>
          <p:cNvSpPr>
            <a:spLocks noGrp="1" noChangeArrowheads="1"/>
          </p:cNvSpPr>
          <p:nvPr>
            <p:ph type="title" idx="4294967295"/>
          </p:nvPr>
        </p:nvSpPr>
        <p:spPr>
          <a:xfrm>
            <a:off x="179388" y="115888"/>
            <a:ext cx="8713787" cy="1143000"/>
          </a:xfrm>
        </p:spPr>
        <p:txBody>
          <a:bodyPr>
            <a:normAutofit fontScale="90000"/>
          </a:bodyPr>
          <a:lstStyle/>
          <a:p>
            <a:pPr eaLnBrk="1" hangingPunct="1"/>
            <a:r>
              <a:rPr lang="pl-PL" sz="3600" smtClean="0"/>
              <a:t>Oddziaływanie choroby – na drodze psychologicznej – na stan psychiczny dziecka</a:t>
            </a:r>
          </a:p>
        </p:txBody>
      </p:sp>
      <p:sp>
        <p:nvSpPr>
          <p:cNvPr id="52232" name="Rectangle 3"/>
          <p:cNvSpPr>
            <a:spLocks noGrp="1" noChangeArrowheads="1"/>
          </p:cNvSpPr>
          <p:nvPr>
            <p:ph type="body" idx="4294967295"/>
          </p:nvPr>
        </p:nvSpPr>
        <p:spPr>
          <a:xfrm>
            <a:off x="457200" y="2133600"/>
            <a:ext cx="8229600" cy="3167063"/>
          </a:xfrm>
        </p:spPr>
        <p:txBody>
          <a:bodyPr/>
          <a:lstStyle/>
          <a:p>
            <a:pPr eaLnBrk="1" hangingPunct="1"/>
            <a:r>
              <a:rPr lang="pl-PL" sz="2800" dirty="0" smtClean="0"/>
              <a:t>obraz własnej choroby, rozpoznanie w ujęciu dziecka „na co jestem chory”</a:t>
            </a:r>
          </a:p>
          <a:p>
            <a:pPr eaLnBrk="1" hangingPunct="1"/>
            <a:r>
              <a:rPr lang="pl-PL" sz="2800" dirty="0" smtClean="0"/>
              <a:t>czas wystąpienia objawów </a:t>
            </a:r>
          </a:p>
          <a:p>
            <a:pPr eaLnBrk="1" hangingPunct="1"/>
            <a:r>
              <a:rPr lang="pl-PL" sz="2800" dirty="0" smtClean="0"/>
              <a:t>częstość pobytów w szpitalu</a:t>
            </a:r>
          </a:p>
        </p:txBody>
      </p:sp>
      <p:pic>
        <p:nvPicPr>
          <p:cNvPr id="52233"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2230"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1267"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8214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Rectangle 2"/>
          <p:cNvSpPr>
            <a:spLocks noGrp="1" noChangeArrowheads="1"/>
          </p:cNvSpPr>
          <p:nvPr>
            <p:ph type="title" idx="4294967295"/>
          </p:nvPr>
        </p:nvSpPr>
        <p:spPr>
          <a:xfrm>
            <a:off x="179388" y="274638"/>
            <a:ext cx="8713787" cy="1143000"/>
          </a:xfrm>
        </p:spPr>
        <p:txBody>
          <a:bodyPr>
            <a:normAutofit fontScale="90000"/>
          </a:bodyPr>
          <a:lstStyle/>
          <a:p>
            <a:pPr eaLnBrk="1" hangingPunct="1"/>
            <a:r>
              <a:rPr lang="pl-PL" sz="3600" smtClean="0"/>
              <a:t>Wpływ przewlekłej choroby na stan psychiczny dziecka</a:t>
            </a:r>
          </a:p>
        </p:txBody>
      </p:sp>
      <p:sp>
        <p:nvSpPr>
          <p:cNvPr id="53256" name="Rectangle 3"/>
          <p:cNvSpPr>
            <a:spLocks noGrp="1" noChangeArrowheads="1"/>
          </p:cNvSpPr>
          <p:nvPr>
            <p:ph type="body" idx="4294967295"/>
          </p:nvPr>
        </p:nvSpPr>
        <p:spPr>
          <a:xfrm>
            <a:off x="457200" y="2248817"/>
            <a:ext cx="8229600" cy="3700463"/>
          </a:xfrm>
        </p:spPr>
        <p:txBody>
          <a:bodyPr/>
          <a:lstStyle/>
          <a:p>
            <a:pPr eaLnBrk="1" hangingPunct="1"/>
            <a:r>
              <a:rPr lang="pl-PL" sz="2400" dirty="0" smtClean="0">
                <a:latin typeface="Arial" charset="0"/>
              </a:rPr>
              <a:t>reakcje nerwicowe i trudności wychowawcze</a:t>
            </a:r>
            <a:endParaRPr lang="pl-PL" sz="2400" dirty="0">
              <a:latin typeface="Arial" charset="0"/>
            </a:endParaRPr>
          </a:p>
          <a:p>
            <a:pPr marL="0" indent="0" eaLnBrk="1" hangingPunct="1">
              <a:buNone/>
            </a:pPr>
            <a:endParaRPr lang="pl-PL" sz="2400" dirty="0" smtClean="0">
              <a:latin typeface="Arial" charset="0"/>
            </a:endParaRPr>
          </a:p>
          <a:p>
            <a:pPr eaLnBrk="1" hangingPunct="1"/>
            <a:r>
              <a:rPr lang="pl-PL" sz="2400" dirty="0" smtClean="0">
                <a:latin typeface="Arial" charset="0"/>
              </a:rPr>
              <a:t>przekształcenie dążeń i sposobów działania umożliwiające przystosowanie się do życia z chorobą </a:t>
            </a:r>
          </a:p>
        </p:txBody>
      </p:sp>
      <p:pic>
        <p:nvPicPr>
          <p:cNvPr id="53257"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8"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3254"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2291"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47910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9" name="Rectangle 3"/>
          <p:cNvSpPr>
            <a:spLocks noGrp="1" noChangeArrowheads="1"/>
          </p:cNvSpPr>
          <p:nvPr>
            <p:ph type="body" idx="4294967295"/>
          </p:nvPr>
        </p:nvSpPr>
        <p:spPr>
          <a:xfrm>
            <a:off x="457200" y="692150"/>
            <a:ext cx="8229600" cy="4608513"/>
          </a:xfrm>
        </p:spPr>
        <p:txBody>
          <a:bodyPr/>
          <a:lstStyle/>
          <a:p>
            <a:pPr marL="0" indent="0" eaLnBrk="1" hangingPunct="1">
              <a:lnSpc>
                <a:spcPct val="90000"/>
              </a:lnSpc>
              <a:buNone/>
            </a:pPr>
            <a:r>
              <a:rPr lang="pl-PL" sz="2400" dirty="0" smtClean="0">
                <a:latin typeface="Arial" charset="0"/>
              </a:rPr>
              <a:t>Trudno jest mówić o specyficznych problemach psychologicznych w padaczce. Połączenie różnorodności objawów, różnorodności uszkodzeń mózgu i różnorodności oddziaływań środowiskowych daje w efekcie także różnorodne funkcjonowanie dzieci. Można ewentualnie mówić o specyfice zaburzeń epileptycznych, ale – tylko w odniesieniu do dzieci o tym samym typie napadów, takim samym rodzaju i rozległości uszkodzeń mózgu i podobnych oddziaływaniach środowiskowych.</a:t>
            </a:r>
          </a:p>
          <a:p>
            <a:pPr eaLnBrk="1" hangingPunct="1">
              <a:lnSpc>
                <a:spcPct val="90000"/>
              </a:lnSpc>
            </a:pPr>
            <a:endParaRPr lang="pl-PL" sz="800" dirty="0" smtClean="0">
              <a:latin typeface="Arial" charset="0"/>
            </a:endParaRPr>
          </a:p>
          <a:p>
            <a:pPr marL="0" indent="0" eaLnBrk="1" hangingPunct="1">
              <a:lnSpc>
                <a:spcPct val="90000"/>
              </a:lnSpc>
              <a:buNone/>
            </a:pPr>
            <a:r>
              <a:rPr lang="pl-PL" sz="2400" dirty="0" smtClean="0">
                <a:latin typeface="Arial" charset="0"/>
              </a:rPr>
              <a:t>Działania terapeutyczne musi cechować zindywidualizowane podejście.</a:t>
            </a:r>
          </a:p>
        </p:txBody>
      </p:sp>
      <p:pic>
        <p:nvPicPr>
          <p:cNvPr id="54280"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1"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4278"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3315"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93430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3" name="Rectangle 2"/>
          <p:cNvSpPr>
            <a:spLocks noGrp="1" noChangeArrowheads="1"/>
          </p:cNvSpPr>
          <p:nvPr>
            <p:ph type="title" idx="4294967295"/>
          </p:nvPr>
        </p:nvSpPr>
        <p:spPr>
          <a:xfrm>
            <a:off x="179388" y="115888"/>
            <a:ext cx="8713787" cy="1143000"/>
          </a:xfrm>
        </p:spPr>
        <p:txBody>
          <a:bodyPr/>
          <a:lstStyle/>
          <a:p>
            <a:pPr eaLnBrk="1" hangingPunct="1"/>
            <a:r>
              <a:rPr lang="pl-PL" sz="3600" smtClean="0"/>
              <a:t>Psychospołeczne problemy dzieci z padaczką</a:t>
            </a:r>
          </a:p>
        </p:txBody>
      </p:sp>
      <p:sp>
        <p:nvSpPr>
          <p:cNvPr id="55304" name="Rectangle 3"/>
          <p:cNvSpPr>
            <a:spLocks noGrp="1" noChangeArrowheads="1"/>
          </p:cNvSpPr>
          <p:nvPr>
            <p:ph type="body" idx="4294967295"/>
          </p:nvPr>
        </p:nvSpPr>
        <p:spPr>
          <a:xfrm>
            <a:off x="457200" y="1600200"/>
            <a:ext cx="8229600" cy="3557588"/>
          </a:xfrm>
        </p:spPr>
        <p:txBody>
          <a:bodyPr>
            <a:normAutofit lnSpcReduction="10000"/>
          </a:bodyPr>
          <a:lstStyle/>
          <a:p>
            <a:pPr eaLnBrk="1" hangingPunct="1"/>
            <a:r>
              <a:rPr lang="pl-PL" sz="2800" dirty="0" smtClean="0"/>
              <a:t>Jakość życia chorych na padaczkę uwarunkowana jest nie tylko samą chorobą ale także całym kontekstem psychospołecznym </a:t>
            </a:r>
          </a:p>
          <a:p>
            <a:pPr marL="0" indent="0" eaLnBrk="1" hangingPunct="1">
              <a:buNone/>
            </a:pPr>
            <a:endParaRPr lang="pl-PL" sz="2800" dirty="0" smtClean="0"/>
          </a:p>
          <a:p>
            <a:pPr eaLnBrk="1" hangingPunct="1"/>
            <a:r>
              <a:rPr lang="pl-PL" sz="2800" dirty="0" smtClean="0"/>
              <a:t>Problemy dzieci z padaczką dotyczące relacji ze środowiskiem społecznym obejmują przede wszystkim relację z rodziną, szkołą, rówieśnikami.</a:t>
            </a:r>
          </a:p>
          <a:p>
            <a:pPr marL="0" indent="0" eaLnBrk="1" hangingPunct="1">
              <a:buNone/>
            </a:pPr>
            <a:r>
              <a:rPr lang="pl-PL" sz="2800" dirty="0" smtClean="0"/>
              <a:t> </a:t>
            </a:r>
          </a:p>
        </p:txBody>
      </p:sp>
      <p:pic>
        <p:nvPicPr>
          <p:cNvPr id="55305"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5302"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4339"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353916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Rectangle 2"/>
          <p:cNvSpPr>
            <a:spLocks noGrp="1" noChangeArrowheads="1"/>
          </p:cNvSpPr>
          <p:nvPr>
            <p:ph type="title" idx="4294967295"/>
          </p:nvPr>
        </p:nvSpPr>
        <p:spPr>
          <a:xfrm>
            <a:off x="179388" y="269875"/>
            <a:ext cx="8713787" cy="1143000"/>
          </a:xfrm>
        </p:spPr>
        <p:txBody>
          <a:bodyPr>
            <a:normAutofit fontScale="90000"/>
          </a:bodyPr>
          <a:lstStyle/>
          <a:p>
            <a:pPr eaLnBrk="1" hangingPunct="1"/>
            <a:r>
              <a:rPr lang="pl-PL" sz="3600" smtClean="0"/>
              <a:t>Zapobieganie niewłaściwym postawom wychowawczym rodziców </a:t>
            </a:r>
          </a:p>
        </p:txBody>
      </p:sp>
      <p:sp>
        <p:nvSpPr>
          <p:cNvPr id="56328" name="Rectangle 3"/>
          <p:cNvSpPr>
            <a:spLocks noGrp="1" noChangeArrowheads="1"/>
          </p:cNvSpPr>
          <p:nvPr>
            <p:ph type="body" idx="4294967295"/>
          </p:nvPr>
        </p:nvSpPr>
        <p:spPr>
          <a:xfrm>
            <a:off x="457200" y="2205038"/>
            <a:ext cx="8229600" cy="3095625"/>
          </a:xfrm>
        </p:spPr>
        <p:txBody>
          <a:bodyPr/>
          <a:lstStyle/>
          <a:p>
            <a:pPr eaLnBrk="1" hangingPunct="1">
              <a:buFont typeface="Arial" charset="0"/>
              <a:buNone/>
            </a:pPr>
            <a:r>
              <a:rPr lang="pl-PL" sz="2800" b="1" smtClean="0"/>
              <a:t>1. </a:t>
            </a:r>
            <a:r>
              <a:rPr lang="pl-PL" sz="2800" smtClean="0"/>
              <a:t>Dostarczenie rodzicom odpowiedniej wiedzy na temat postępowania z dzieckiem, nadmierna koncentracja lub odrzucenie emocjonalne dziecka.</a:t>
            </a:r>
            <a:r>
              <a:rPr lang="pl-PL" smtClean="0"/>
              <a:t> </a:t>
            </a:r>
          </a:p>
        </p:txBody>
      </p:sp>
      <p:pic>
        <p:nvPicPr>
          <p:cNvPr id="56329"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0"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6326"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5363"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14879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Rectangle 3"/>
          <p:cNvSpPr>
            <a:spLocks noGrp="1" noChangeArrowheads="1"/>
          </p:cNvSpPr>
          <p:nvPr>
            <p:ph type="body" idx="4294967295"/>
          </p:nvPr>
        </p:nvSpPr>
        <p:spPr>
          <a:xfrm>
            <a:off x="457200" y="1052513"/>
            <a:ext cx="8229600" cy="4248150"/>
          </a:xfrm>
        </p:spPr>
        <p:txBody>
          <a:bodyPr/>
          <a:lstStyle/>
          <a:p>
            <a:pPr eaLnBrk="1" hangingPunct="1">
              <a:lnSpc>
                <a:spcPct val="90000"/>
              </a:lnSpc>
              <a:buFont typeface="Arial" charset="0"/>
              <a:buNone/>
            </a:pPr>
            <a:r>
              <a:rPr lang="pl-PL" sz="2400" b="1" smtClean="0"/>
              <a:t>2. </a:t>
            </a:r>
            <a:r>
              <a:rPr lang="pl-PL" sz="2400" smtClean="0"/>
              <a:t>Konieczność zaakceptowania chorego dziecka. Jednym ze sposobów realizacji tego celu może być zwrócenie uwagi na wiele pozytywnych cech, jakie na pewno każde dziecko posiada</a:t>
            </a:r>
          </a:p>
          <a:p>
            <a:pPr eaLnBrk="1" hangingPunct="1">
              <a:lnSpc>
                <a:spcPct val="90000"/>
              </a:lnSpc>
              <a:buFont typeface="Arial" charset="0"/>
              <a:buNone/>
            </a:pPr>
            <a:endParaRPr lang="pl-PL" sz="2400" b="1" smtClean="0">
              <a:latin typeface="Arial" charset="0"/>
            </a:endParaRPr>
          </a:p>
          <a:p>
            <a:pPr eaLnBrk="1" hangingPunct="1">
              <a:lnSpc>
                <a:spcPct val="90000"/>
              </a:lnSpc>
              <a:buFont typeface="Arial" charset="0"/>
              <a:buNone/>
            </a:pPr>
            <a:r>
              <a:rPr lang="pl-PL" sz="2400" b="1" smtClean="0"/>
              <a:t>3.</a:t>
            </a:r>
            <a:r>
              <a:rPr lang="pl-PL" sz="2400" smtClean="0"/>
              <a:t> Tendencja do nadmiernej koncentracji na dziecku wynika często z lęku o nie i przejawia się ciągłym kontrolowaniem, korygowaniem itp. W takich przypadkach bardzo pomocne mogą okazać się oddziaływania oparte na dostarczaniu rzeczowych informacji o istocie padaczki, przekształcających nad</a:t>
            </a:r>
            <a:r>
              <a:rPr lang="pl-PL" sz="2400" smtClean="0">
                <a:latin typeface="Arial" charset="0"/>
              </a:rPr>
              <a:t>mierną </a:t>
            </a:r>
            <a:r>
              <a:rPr lang="pl-PL" sz="2400" smtClean="0"/>
              <a:t>kontrolę w rozsądną, dyskretną opiekę. </a:t>
            </a:r>
          </a:p>
        </p:txBody>
      </p:sp>
      <p:pic>
        <p:nvPicPr>
          <p:cNvPr id="58376"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7"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8374"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6387"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954562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9" name="Rectangle 3"/>
          <p:cNvSpPr>
            <a:spLocks noGrp="1" noChangeArrowheads="1"/>
          </p:cNvSpPr>
          <p:nvPr>
            <p:ph type="body" idx="4294967295"/>
          </p:nvPr>
        </p:nvSpPr>
        <p:spPr>
          <a:xfrm>
            <a:off x="457200" y="620713"/>
            <a:ext cx="8229600" cy="4032250"/>
          </a:xfrm>
        </p:spPr>
        <p:txBody>
          <a:bodyPr/>
          <a:lstStyle/>
          <a:p>
            <a:pPr eaLnBrk="1" hangingPunct="1">
              <a:buFont typeface="Arial" charset="0"/>
              <a:buNone/>
            </a:pPr>
            <a:r>
              <a:rPr lang="pl-PL" sz="2400" b="1" smtClean="0"/>
              <a:t>4.</a:t>
            </a:r>
            <a:r>
              <a:rPr lang="pl-PL" smtClean="0"/>
              <a:t> </a:t>
            </a:r>
            <a:r>
              <a:rPr lang="pl-PL" sz="2400" smtClean="0"/>
              <a:t>Gdy formy terapii starające się zlikwidować problem przez jego wyjaśnienie odwołujące się do racjonalnej argumentacji nie są wystarczające, można włączać techniki oparte na sugestii lub odreagowujące, które pomogą w zredukowaniu napięcia lękowego dotyczącego choroby dziecka (np. techniki relaksacyjne). </a:t>
            </a:r>
            <a:endParaRPr lang="pl-PL" sz="2400" smtClean="0">
              <a:latin typeface="Arial" charset="0"/>
            </a:endParaRPr>
          </a:p>
          <a:p>
            <a:pPr eaLnBrk="1" hangingPunct="1">
              <a:buFont typeface="Arial" charset="0"/>
              <a:buNone/>
            </a:pPr>
            <a:endParaRPr lang="pl-PL" sz="2400" smtClean="0">
              <a:latin typeface="Arial" charset="0"/>
            </a:endParaRPr>
          </a:p>
          <a:p>
            <a:pPr eaLnBrk="1" hangingPunct="1">
              <a:buFont typeface="Arial" charset="0"/>
              <a:buNone/>
            </a:pPr>
            <a:r>
              <a:rPr lang="pl-PL" sz="2400" b="1" smtClean="0"/>
              <a:t>5.</a:t>
            </a:r>
            <a:r>
              <a:rPr lang="pl-PL" sz="2400" smtClean="0"/>
              <a:t> Bywa także, że rodzice „wynagradzają dziecku krzywdę wyrządzoną przez los” wyręczając dziecko w większości prac, realizując nieselektywnie wszystkie jego pragnienia. </a:t>
            </a:r>
            <a:endParaRPr lang="pl-PL" sz="2400" smtClean="0">
              <a:latin typeface="Arial" charset="0"/>
            </a:endParaRPr>
          </a:p>
        </p:txBody>
      </p:sp>
      <p:pic>
        <p:nvPicPr>
          <p:cNvPr id="59400"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1"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59398"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7411"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590624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7" name="Rectangle 2"/>
          <p:cNvSpPr>
            <a:spLocks noGrp="1" noChangeArrowheads="1"/>
          </p:cNvSpPr>
          <p:nvPr>
            <p:ph type="title" idx="4294967295"/>
          </p:nvPr>
        </p:nvSpPr>
        <p:spPr>
          <a:xfrm>
            <a:off x="179388" y="115888"/>
            <a:ext cx="8713787" cy="1143000"/>
          </a:xfrm>
        </p:spPr>
        <p:txBody>
          <a:bodyPr>
            <a:normAutofit fontScale="90000"/>
          </a:bodyPr>
          <a:lstStyle/>
          <a:p>
            <a:pPr eaLnBrk="1" hangingPunct="1"/>
            <a:r>
              <a:rPr lang="pl-PL" sz="3600" smtClean="0"/>
              <a:t>Funkcjonowanie dziecka z padaczką w środowisku szkolnym</a:t>
            </a:r>
          </a:p>
        </p:txBody>
      </p:sp>
      <p:sp>
        <p:nvSpPr>
          <p:cNvPr id="61448" name="Rectangle 3"/>
          <p:cNvSpPr>
            <a:spLocks noGrp="1" noChangeArrowheads="1"/>
          </p:cNvSpPr>
          <p:nvPr>
            <p:ph type="body" idx="4294967295"/>
          </p:nvPr>
        </p:nvSpPr>
        <p:spPr>
          <a:xfrm>
            <a:off x="457200" y="1600200"/>
            <a:ext cx="8229600" cy="3700463"/>
          </a:xfrm>
        </p:spPr>
        <p:txBody>
          <a:bodyPr/>
          <a:lstStyle/>
          <a:p>
            <a:pPr eaLnBrk="1" hangingPunct="1">
              <a:lnSpc>
                <a:spcPct val="80000"/>
              </a:lnSpc>
            </a:pPr>
            <a:r>
              <a:rPr lang="pl-PL" sz="2800" dirty="0" smtClean="0"/>
              <a:t>szkoła powinna być poinformowana o chorobie dziecka</a:t>
            </a:r>
          </a:p>
          <a:p>
            <a:pPr eaLnBrk="1" hangingPunct="1">
              <a:lnSpc>
                <a:spcPct val="80000"/>
              </a:lnSpc>
            </a:pPr>
            <a:r>
              <a:rPr lang="pl-PL" sz="2800" dirty="0" smtClean="0"/>
              <a:t>istotny jest „obraz choroby” jaką ma nauczyciel, jego wiedza i przesądy na temat choroby </a:t>
            </a:r>
          </a:p>
          <a:p>
            <a:pPr eaLnBrk="1" hangingPunct="1">
              <a:lnSpc>
                <a:spcPct val="80000"/>
              </a:lnSpc>
            </a:pPr>
            <a:r>
              <a:rPr lang="pl-PL" sz="2800" dirty="0" smtClean="0"/>
              <a:t>umiejętne dostosowanie różnych form aktywności do możliwości dziecka chorego na padaczkę (najczęściej dzieci pozbawiane są najbardziej atrakcyjnych form aktywności – wyjazdy na wycieczki, obozy, udział w zajęciach sportowych)</a:t>
            </a:r>
          </a:p>
        </p:txBody>
      </p:sp>
      <p:pic>
        <p:nvPicPr>
          <p:cNvPr id="61449"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0"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61446"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8435"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343845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1" name="Rectangle 2"/>
          <p:cNvSpPr>
            <a:spLocks noGrp="1" noChangeArrowheads="1"/>
          </p:cNvSpPr>
          <p:nvPr>
            <p:ph type="title" idx="4294967295"/>
          </p:nvPr>
        </p:nvSpPr>
        <p:spPr>
          <a:xfrm>
            <a:off x="179388" y="188913"/>
            <a:ext cx="8713787" cy="1143000"/>
          </a:xfrm>
        </p:spPr>
        <p:txBody>
          <a:bodyPr>
            <a:normAutofit fontScale="90000"/>
          </a:bodyPr>
          <a:lstStyle/>
          <a:p>
            <a:pPr eaLnBrk="1" hangingPunct="1"/>
            <a:r>
              <a:rPr lang="pl-PL" sz="3600" smtClean="0"/>
              <a:t>Padaczka jako choroba społecznie napiętnowana</a:t>
            </a:r>
          </a:p>
        </p:txBody>
      </p:sp>
      <p:sp>
        <p:nvSpPr>
          <p:cNvPr id="62472" name="Rectangle 3"/>
          <p:cNvSpPr>
            <a:spLocks noGrp="1" noChangeArrowheads="1"/>
          </p:cNvSpPr>
          <p:nvPr>
            <p:ph type="body" idx="4294967295"/>
          </p:nvPr>
        </p:nvSpPr>
        <p:spPr>
          <a:xfrm>
            <a:off x="457200" y="1600200"/>
            <a:ext cx="8229600" cy="3700463"/>
          </a:xfrm>
        </p:spPr>
        <p:txBody>
          <a:bodyPr/>
          <a:lstStyle/>
          <a:p>
            <a:pPr eaLnBrk="1" hangingPunct="1"/>
            <a:r>
              <a:rPr lang="pl-PL" sz="2800" smtClean="0"/>
              <a:t>Funkcjonujące przesądy na temat padaczki jako choroby dziedzicznej, nieuleczalnej, niebezpiecznej dla otoczenia, prowadzącej do zmian psychicznych – powodują, że rodzice często ukrywają ten fakt przed szkołą, otoczeniem, co dodatkowo nasila niepokój u dzieci (co będzie, jeśli się wyda, że jestem chory). </a:t>
            </a:r>
            <a:endParaRPr lang="pl-PL" sz="2800" b="1" smtClean="0"/>
          </a:p>
          <a:p>
            <a:pPr eaLnBrk="1" hangingPunct="1">
              <a:buFont typeface="Arial" charset="0"/>
              <a:buNone/>
            </a:pPr>
            <a:r>
              <a:rPr lang="pl-PL" sz="2800" b="1" smtClean="0"/>
              <a:t>Choroba ma dla dziecka takie znaczenie, jakie jej przypisuje otoczenie</a:t>
            </a:r>
          </a:p>
        </p:txBody>
      </p:sp>
      <p:pic>
        <p:nvPicPr>
          <p:cNvPr id="62473" name="Picture 4" descr="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5927725"/>
            <a:ext cx="7056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4" name="Text Box 5"/>
          <p:cNvSpPr txBox="1">
            <a:spLocks noChangeArrowheads="1"/>
          </p:cNvSpPr>
          <p:nvPr/>
        </p:nvSpPr>
        <p:spPr bwMode="auto">
          <a:xfrm>
            <a:off x="0" y="5445125"/>
            <a:ext cx="9144000" cy="366713"/>
          </a:xfrm>
          <a:prstGeom prst="rect">
            <a:avLst/>
          </a:prstGeom>
          <a:solidFill>
            <a:srgbClr val="F37E1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pl-PL">
              <a:latin typeface="Calibri" pitchFamily="34" charset="0"/>
            </a:endParaRPr>
          </a:p>
        </p:txBody>
      </p:sp>
      <p:graphicFrame>
        <p:nvGraphicFramePr>
          <p:cNvPr id="62470" name="Object 6"/>
          <p:cNvGraphicFramePr>
            <a:graphicFrameLocks noChangeAspect="1"/>
          </p:cNvGraphicFramePr>
          <p:nvPr/>
        </p:nvGraphicFramePr>
        <p:xfrm>
          <a:off x="900113" y="5526088"/>
          <a:ext cx="7272337" cy="206375"/>
        </p:xfrm>
        <a:graphic>
          <a:graphicData uri="http://schemas.openxmlformats.org/presentationml/2006/ole">
            <mc:AlternateContent xmlns:mc="http://schemas.openxmlformats.org/markup-compatibility/2006">
              <mc:Choice xmlns:v="urn:schemas-microsoft-com:vml" Requires="v">
                <p:oleObj spid="_x0000_s19459" name="CorelDRAW" r:id="rId4" imgW="4834080" imgH="174960" progId="">
                  <p:embed/>
                </p:oleObj>
              </mc:Choice>
              <mc:Fallback>
                <p:oleObj name="CorelDRAW" r:id="rId4" imgW="4834080" imgH="174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5526088"/>
                        <a:ext cx="7272337"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88590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981</Words>
  <Application>Microsoft Office PowerPoint</Application>
  <PresentationFormat>Pokaz na ekranie (4:3)</PresentationFormat>
  <Paragraphs>78</Paragraphs>
  <Slides>19</Slides>
  <Notes>0</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19</vt:i4>
      </vt:variant>
    </vt:vector>
  </HeadingPairs>
  <TitlesOfParts>
    <vt:vector size="21" baseType="lpstr">
      <vt:lpstr>Motyw pakietu Office</vt:lpstr>
      <vt:lpstr>CorelDRAW</vt:lpstr>
      <vt:lpstr>Prezentacja programu PowerPoint</vt:lpstr>
      <vt:lpstr>Zaburzenia sfery psychicznej u dzieci  z padaczką</vt:lpstr>
      <vt:lpstr>Czynniki wpływające na zaburzenia psychiczne obserwowane w padaczce </vt:lpstr>
      <vt:lpstr>Parcjalne, wybiórcze deficyty obserwowane w padaczce dziecięcej: </vt:lpstr>
      <vt:lpstr>Prezentacja programu PowerPoint</vt:lpstr>
      <vt:lpstr>Dziecięcy zespół psychoruchowy związany z wczesnymi uszkodzeniami mózgu</vt:lpstr>
      <vt:lpstr>Zaburzenia sfery emocjonalnej (dotyczą od 20 do 50% dzieci z padaczką) </vt:lpstr>
      <vt:lpstr>Czy istnieje osobowość epileptoidalna?</vt:lpstr>
      <vt:lpstr>Cechy charakteropatii padaczkowej</vt:lpstr>
      <vt:lpstr>Zaburzenia emocjonalne obserwowane u dzieci z padaczką</vt:lpstr>
      <vt:lpstr>Oddziaływanie choroby – na drodze psychologicznej – na stan psychiczny dziecka</vt:lpstr>
      <vt:lpstr>Wpływ przewlekłej choroby na stan psychiczny dziecka</vt:lpstr>
      <vt:lpstr>Prezentacja programu PowerPoint</vt:lpstr>
      <vt:lpstr>Psychospołeczne problemy dzieci z padaczką</vt:lpstr>
      <vt:lpstr>Zapobieganie niewłaściwym postawom wychowawczym rodziców </vt:lpstr>
      <vt:lpstr>Prezentacja programu PowerPoint</vt:lpstr>
      <vt:lpstr>Prezentacja programu PowerPoint</vt:lpstr>
      <vt:lpstr>Funkcjonowanie dziecka z padaczką w środowisku szkolnym</vt:lpstr>
      <vt:lpstr>Padaczka jako choroba społecznie napiętnowana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Gość</dc:creator>
  <cp:lastModifiedBy>Windows User</cp:lastModifiedBy>
  <cp:revision>2</cp:revision>
  <dcterms:created xsi:type="dcterms:W3CDTF">2012-07-05T16:41:27Z</dcterms:created>
  <dcterms:modified xsi:type="dcterms:W3CDTF">2012-09-30T15:55:41Z</dcterms:modified>
</cp:coreProperties>
</file>